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7" r:id="rId5"/>
    <p:sldId id="260" r:id="rId6"/>
    <p:sldId id="261" r:id="rId7"/>
    <p:sldId id="268" r:id="rId8"/>
    <p:sldId id="262" r:id="rId9"/>
    <p:sldId id="269" r:id="rId10"/>
    <p:sldId id="270" r:id="rId11"/>
    <p:sldId id="271" r:id="rId12"/>
    <p:sldId id="272" r:id="rId13"/>
    <p:sldId id="263" r:id="rId14"/>
    <p:sldId id="264" r:id="rId15"/>
    <p:sldId id="265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2" autoAdjust="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19-02-11T17:12:47.869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Group>
    <inkml:annotationXML>
      <emma:emma xmlns:emma="http://www.w3.org/2003/04/emma" version="1.0">
        <emma:interpretation id="{13ADC5FC-4AA8-4C73-907F-AB6C016F317B}" emma:medium="tactile" emma:mode="ink">
          <msink:context xmlns:msink="http://schemas.microsoft.com/ink/2010/main" type="inkDrawing" rotatedBoundingBox="18164,3077 21348,9371 20416,9842 17232,3549" semanticType="callout" shapeName="Other">
            <msink:sourceLink direction="with" ref="{394D945A-0FA7-4E26-A05D-EF127935DC6E}"/>
          </msink:context>
        </emma:interpretation>
      </emma:emma>
    </inkml:annotationXML>
    <inkml:trace contextRef="#ctx0" brushRef="#br0">349 0,'0'39,"0"-1,-77-38,77 39,0-1,0 0,-38 1,38-1,0 1,-39-39,39 38,0 1,-38-39,38 38,0 1,0 38,0-39,0 1,0-1,0 1,0-1,0 1,0-1,0 1,0 38,0-39,0 1,0-1,0 39,-39-77,1 39,38 38,0-39,-39-38,39 39,-38-1,38 1,0-1,0 0,0 39,38-77,-38 39,0-1,39-38,-39 39,0-1,38-38,1 39,-1-39,-38 38,0 1,0-1,0 1,39-39,38 38,-39 1,39 38,-77-39,0 1,0-1,0 1,0 38,0-39,39 39,-39-38,0-1,0 1,38 38,-38-39,39 1,-39-1,38 0,1 1,38-1,-39 39,1-77,-39 39,77-1,0 1,-39 38,1-39,-1 39,39-38,-39-1,-38 39,77-77,-38 77,-1-77,-38 77,39-77,-39 39,77-39,-77 38,38 1,39-1,-38 39,-1-38,1 38,-1-77,39 38,-77 1,0 37,0-37,77-39,-77 38,0 1,39-39,-1 115,39-115,-77 39,39-1,-1 39,1-38,38-1,-77 1,38-1,1 1,-39-1,38-38,-38 39,0-1,0 39,38-77,-38 39,0-1,0 1,39-1,-1-38,-38 77,0-38,0-1,0 1,0-1,0 1,0-1,0 0,0 1,0-1,0 1,0-1,39-38,-39 39,0-1,0 1,0-1,0 1,0-1,0 39,0-38,0 38,0-39,0 1,0-1,0 1,77-39,-77 77,38 0,-38-39,39 39,-1-77,-38 77,39-38,-1-1,-38 1,39-1,-1-38,1 38,-39 1,0-1,38-38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19-02-11T17:12:52.666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Group>
    <inkml:annotationXML>
      <emma:emma xmlns:emma="http://www.w3.org/2003/04/emma" version="1.0">
        <emma:interpretation id="{C57E5AC7-F803-4170-ADDA-65A1C68BE3A7}" emma:medium="tactile" emma:mode="ink">
          <msink:context xmlns:msink="http://schemas.microsoft.com/ink/2010/main" type="writingRegion" rotatedBoundingBox="-7389,8928 -7374,8928 -7374,8943 -7389,8943"/>
        </emma:interpretation>
      </emma:emma>
    </inkml:annotationXML>
    <inkml:traceGroup>
      <inkml:annotationXML>
        <emma:emma xmlns:emma="http://www.w3.org/2003/04/emma" version="1.0">
          <emma:interpretation id="{71D9D7A0-BEEE-4A16-92B8-E90E4CB39533}" emma:medium="tactile" emma:mode="ink">
            <msink:context xmlns:msink="http://schemas.microsoft.com/ink/2010/main" type="paragraph" rotatedBoundingBox="-7389,8928 -7374,8928 -7374,8943 -7389,8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631D2C-CD0A-4AA5-937B-415A66BB3698}" emma:medium="tactile" emma:mode="ink">
              <msink:context xmlns:msink="http://schemas.microsoft.com/ink/2010/main" type="line" rotatedBoundingBox="-7389,8928 -7374,8928 -7374,8943 -7389,8943"/>
            </emma:interpretation>
          </emma:emma>
        </inkml:annotationXML>
        <inkml:traceGroup>
          <inkml:annotationXML>
            <emma:emma xmlns:emma="http://www.w3.org/2003/04/emma" version="1.0">
              <emma:interpretation id="{C96B6873-A4F7-4946-8917-3E00A23B8731}" emma:medium="tactile" emma:mode="ink">
                <msink:context xmlns:msink="http://schemas.microsoft.com/ink/2010/main" type="inkWord" rotatedBoundingBox="-7389,8928 -7374,8928 -7374,8943 -7389,8943"/>
              </emma:interpretation>
            </emma:emma>
          </inkml:annotationXML>
          <inkml:trace contextRef="#ctx0" brushRef="#br0">0 0</inkml:trace>
          <inkml:trace contextRef="#ctx0" brushRef="#br0" timeOffset="437.48">0 0</inkml:trace>
          <inkml:trace contextRef="#ctx0" brushRef="#br0" timeOffset="593.72">0 0</inkml:trace>
          <inkml:trace contextRef="#ctx0" brushRef="#br0" timeOffset="-203.13">0 0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19-02-11T17:15:27.866"/>
    </inkml:context>
    <inkml:brush xml:id="br0">
      <inkml:brushProperty name="width" value="0.2" units="cm"/>
      <inkml:brushProperty name="height" value="0.2" units="cm"/>
      <inkml:brushProperty name="color" value="#3165BB"/>
      <inkml:brushProperty name="fitToCurve" value="1"/>
    </inkml:brush>
    <inkml:brush xml:id="br1">
      <inkml:brushProperty name="width" value="0.46667" units="cm"/>
      <inkml:brushProperty name="height" value="0.46667" units="cm"/>
      <inkml:brushProperty name="fitToCurve" value="1"/>
    </inkml:brush>
  </inkml:definitions>
  <inkml:traceGroup>
    <inkml:annotationXML>
      <emma:emma xmlns:emma="http://www.w3.org/2003/04/emma" version="1.0">
        <emma:interpretation id="{FF673E2A-8A31-4C0E-B1F7-BC336CE919C8}" emma:medium="tactile" emma:mode="ink">
          <msink:context xmlns:msink="http://schemas.microsoft.com/ink/2010/main" type="writingRegion" rotatedBoundingBox="21372,9977 19829,15525 17279,14816 18822,9268"/>
        </emma:interpretation>
      </emma:emma>
    </inkml:annotationXML>
    <inkml:traceGroup>
      <inkml:annotationXML>
        <emma:emma xmlns:emma="http://www.w3.org/2003/04/emma" version="1.0">
          <emma:interpretation id="{90A38812-0AF2-425F-9777-016AFA79F528}" emma:medium="tactile" emma:mode="ink">
            <msink:context xmlns:msink="http://schemas.microsoft.com/ink/2010/main" type="paragraph" rotatedBoundingBox="21372,9977 19829,15525 17279,14816 18822,92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E94B8B-40B2-487C-857C-11481DA8922A}" emma:medium="tactile" emma:mode="ink">
              <msink:context xmlns:msink="http://schemas.microsoft.com/ink/2010/main" type="line" rotatedBoundingBox="21372,9977 19829,15525 17279,14816 18822,9268"/>
            </emma:interpretation>
          </emma:emma>
        </inkml:annotationXML>
        <inkml:traceGroup>
          <inkml:annotationXML>
            <emma:emma xmlns:emma="http://www.w3.org/2003/04/emma" version="1.0">
              <emma:interpretation id="{394D945A-0FA7-4E26-A05D-EF127935DC6E}" emma:medium="tactile" emma:mode="ink">
                <msink:context xmlns:msink="http://schemas.microsoft.com/ink/2010/main" type="inkWord" rotatedBoundingBox="20781,9813 20087,12305 18736,11929 19430,9437">
                  <msink:destinationLink direction="with" ref="{13ADC5FC-4AA8-4C73-907F-AB6C016F317B}"/>
                </msink:context>
              </emma:interpretation>
            </emma:emma>
          </inkml:annotationXML>
          <inkml:trace contextRef="#ctx0" brushRef="#br0">1630 0,'-38'0,"38"38,-39-38,39 39,-77-39,116 0,-78 0,1 0,-1 0,1 0,-39 0,38 0,1 0,-1 0,-38 0,39 0,-1 0,-37 0,37 38,1-38,38 39,-39-39,1 0,-1 0,1 0,-1 0,1 0,-39 38,38-38,39 39,-38-39,-1 38,1-38,38 39,-39-39,1 38,38 1,-39-39,1 38,-1-38,1 39,38-1,-39-38,-38 39,39-1,38 39,0-38,0-1,0 1,0-1,0 39,0-38,0-1,0 39,0-39,0 1,0-1,0 1,0-1,0 1,38-39,1 38,-39 1,0 38,38-77,1 38,-39 1,0-1,77-38,-77 39,0-1,0 1,38-1,1 1,-1-1,-38 1,0-1,39-38,-39 39,0-1,0 1,0-1,0 1,38-39,1 38,-39 1,0-1,0 1,38-39,1 0,-78 38,39 1,39-39,-39 38,0 0,0 1</inkml:trace>
        </inkml:traceGroup>
        <inkml:traceGroup>
          <inkml:annotationXML>
            <emma:emma xmlns:emma="http://www.w3.org/2003/04/emma" version="1.0">
              <emma:interpretation id="{615FC7AE-8816-46C2-898C-81407C1EFA6F}" emma:medium="tactile" emma:mode="ink">
                <msink:context xmlns:msink="http://schemas.microsoft.com/ink/2010/main" type="inkWord" rotatedBoundingBox="19973,15008 19829,15525 17279,14816 17422,14298"/>
              </emma:interpretation>
            </emma:emma>
          </inkml:annotationXML>
          <inkml:trace contextRef="#ctx0" brushRef="#br1" timeOffset="133910.78">822 5195,'-38'0,"-1"0,1 0,-1 0,1 0,-1 0,1-38,-1 38,1 0,-1 0,1 0,-1 0,1 0,-1 0,39-39,-38 39,-1 0,1-38,-1-39,1 77,-1 0,-38 0,39 0,-1 0,1 0,-39 0,38 0,-37 0,37 0,1 0,-39 0,38 0,1 0,-1 0,-38 0,0 0,77-39,-77 39,39 0,-1 0,1 0,-1 0,1 0,-1 0,1 0,-1 0,-38 0,39 0,-1 0,1 0,-1 0,1 0,-1 0,1 0,-1 0,1 0,0 0,-1 0,1 0,38 39,-39-39,1 0,-1 0,1 0,-1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584-9414-4B55-9B74-EACA3296B38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FCE-CD7C-4639-88E2-02FF0FFFC3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584-9414-4B55-9B74-EACA3296B38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FCE-CD7C-4639-88E2-02FF0FFFC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584-9414-4B55-9B74-EACA3296B38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FCE-CD7C-4639-88E2-02FF0FFFC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584-9414-4B55-9B74-EACA3296B38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FCE-CD7C-4639-88E2-02FF0FFFC3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584-9414-4B55-9B74-EACA3296B38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FCE-CD7C-4639-88E2-02FF0FFFC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584-9414-4B55-9B74-EACA3296B38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FCE-CD7C-4639-88E2-02FF0FFFC3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584-9414-4B55-9B74-EACA3296B38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FCE-CD7C-4639-88E2-02FF0FFFC3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584-9414-4B55-9B74-EACA3296B38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FCE-CD7C-4639-88E2-02FF0FFFC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584-9414-4B55-9B74-EACA3296B38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FCE-CD7C-4639-88E2-02FF0FFFC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584-9414-4B55-9B74-EACA3296B38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FCE-CD7C-4639-88E2-02FF0FFFC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584-9414-4B55-9B74-EACA3296B38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FCE-CD7C-4639-88E2-02FF0FFFC3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FF0584-9414-4B55-9B74-EACA3296B38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BD9FCE-CD7C-4639-88E2-02FF0FFFC3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4.bp.blogspot.com/-RQqWGv7eDQg/VhU5MWPbP9I/AAAAAAAAFV0/mFuKrjPLkSM/s1600/Poldere%2Bolandeze.gif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648200"/>
            <a:ext cx="90678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EUROPA – IDENTITATE GEOGRAFIC</a:t>
            </a:r>
            <a:r>
              <a:rPr lang="ro-RO" sz="4000" dirty="0"/>
              <a:t>Ă</a:t>
            </a:r>
            <a:br>
              <a:rPr lang="ro-RO" sz="4000" dirty="0"/>
            </a:br>
            <a:r>
              <a:rPr lang="ro-RO" sz="4000" dirty="0"/>
              <a:t>clasa a VI-a</a:t>
            </a:r>
            <a:br>
              <a:rPr lang="ro-RO" dirty="0"/>
            </a:br>
            <a:r>
              <a:rPr lang="ro-RO" sz="2000" dirty="0">
                <a:latin typeface="Arial Black" panose="020B0A04020102020204" pitchFamily="34" charset="0"/>
              </a:rPr>
              <a:t>prof. Iștoc Ramona</a:t>
            </a:r>
            <a:endParaRPr lang="en-US" sz="2000" dirty="0"/>
          </a:p>
        </p:txBody>
      </p:sp>
      <p:pic>
        <p:nvPicPr>
          <p:cNvPr id="2052" name="Picture 4" descr="Imagini pentru harta fizica a lumii euro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222776" cy="470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556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85800"/>
            <a:ext cx="6400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ro-RO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Articulațiile țărmurilor Europei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1752600"/>
            <a:ext cx="6400800" cy="43434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Țărmuri neregulate: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o-RO" u="sng" dirty="0">
                <a:latin typeface="Arial" panose="020B0604020202020204" pitchFamily="34" charset="0"/>
                <a:cs typeface="Arial" panose="020B0604020202020204" pitchFamily="34" charset="0"/>
              </a:rPr>
              <a:t>Peninsule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: N-Kola, Scandinavică</a:t>
            </a:r>
          </a:p>
          <a:p>
            <a:pPr marL="4572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            NV: Iutlanda</a:t>
            </a:r>
          </a:p>
          <a:p>
            <a:pPr marL="4572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            S: Iberică, Italică, Balcanică</a:t>
            </a:r>
          </a:p>
          <a:p>
            <a:pPr marL="4572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            SE: Crimeea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o-RO" u="sng" dirty="0">
                <a:latin typeface="Arial" panose="020B0604020202020204" pitchFamily="34" charset="0"/>
                <a:cs typeface="Arial" panose="020B0604020202020204" pitchFamily="34" charset="0"/>
              </a:rPr>
              <a:t>Insule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: N- I-le Svalbard, I. Islanda</a:t>
            </a:r>
          </a:p>
          <a:p>
            <a:pPr marL="4572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         V- I. Irlanda, I. Marea Britanie</a:t>
            </a:r>
          </a:p>
          <a:p>
            <a:pPr marL="4572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         S- I-le Baleare, I. Corsica, I. Sardinia, I. </a:t>
            </a:r>
          </a:p>
          <a:p>
            <a:pPr marL="4572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             Sicilia, I. Malta, I-le Ionice, I. Creta, </a:t>
            </a:r>
          </a:p>
          <a:p>
            <a:pPr marL="4572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             I-le Ciclade, I-le Sporade, I. Cipru</a:t>
            </a:r>
          </a:p>
        </p:txBody>
      </p:sp>
    </p:spTree>
    <p:extLst>
      <p:ext uri="{BB962C8B-B14F-4D97-AF65-F5344CB8AC3E}">
        <p14:creationId xmlns:p14="http://schemas.microsoft.com/office/powerpoint/2010/main" val="2623939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9" y="1905000"/>
            <a:ext cx="6400800" cy="34747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o-RO" u="sng" dirty="0">
                <a:latin typeface="Arial" panose="020B0604020202020204" pitchFamily="34" charset="0"/>
                <a:cs typeface="Arial" panose="020B0604020202020204" pitchFamily="34" charset="0"/>
              </a:rPr>
              <a:t>Golfuri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: N-Botnic, Finic, Riga</a:t>
            </a:r>
          </a:p>
          <a:p>
            <a:pPr marL="4572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           V-Biscaya</a:t>
            </a:r>
          </a:p>
          <a:p>
            <a:pPr marL="4572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           S-Lion, Genova, Veneția, Taranto, </a:t>
            </a:r>
          </a:p>
          <a:p>
            <a:pPr marL="4572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               Salonic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o-RO" u="sng" dirty="0">
                <a:latin typeface="Arial" panose="020B0604020202020204" pitchFamily="34" charset="0"/>
                <a:cs typeface="Arial" panose="020B0604020202020204" pitchFamily="34" charset="0"/>
              </a:rPr>
              <a:t>Strâmtori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: N- Skagerrak, Kattegat</a:t>
            </a:r>
          </a:p>
          <a:p>
            <a:pPr marL="4572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               V- Calais</a:t>
            </a:r>
          </a:p>
          <a:p>
            <a:pPr marL="4572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               S- Gibraltar, Messina, Otranto, </a:t>
            </a:r>
          </a:p>
          <a:p>
            <a:pPr marL="4572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Dardanele, Bosfor</a:t>
            </a:r>
          </a:p>
          <a:p>
            <a:pPr marL="4572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               SE- Kerchi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10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6405" y="1981200"/>
            <a:ext cx="6400800" cy="34747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o-RO" u="sng" dirty="0">
                <a:latin typeface="Arial" panose="020B0604020202020204" pitchFamily="34" charset="0"/>
                <a:cs typeface="Arial" panose="020B0604020202020204" pitchFamily="34" charset="0"/>
              </a:rPr>
              <a:t>Mări înconjurătoare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  N:- Barents, Albă, Norvegiei, Nordului, </a:t>
            </a:r>
          </a:p>
          <a:p>
            <a:pPr marL="4572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        Baltică</a:t>
            </a:r>
          </a:p>
          <a:p>
            <a:pPr marL="4572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  S:- Mediterană, Ligurică, Tireniană, Ionică, </a:t>
            </a:r>
          </a:p>
          <a:p>
            <a:pPr marL="4572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       Adriatică, Egee</a:t>
            </a:r>
          </a:p>
          <a:p>
            <a:pPr marL="4572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  SE:- Marmara, Neagră, Azov</a:t>
            </a:r>
          </a:p>
          <a:p>
            <a:pPr marL="4572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   V:- Mânecii, Irlandei</a:t>
            </a:r>
          </a:p>
          <a:p>
            <a:pPr marL="4572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6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0782"/>
            <a:ext cx="65532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o-RO" sz="3600" dirty="0"/>
              <a:t>ȚĂRMURILE EUROPEI</a:t>
            </a:r>
            <a:endParaRPr lang="en-US" sz="3600" dirty="0"/>
          </a:p>
        </p:txBody>
      </p:sp>
      <p:pic>
        <p:nvPicPr>
          <p:cNvPr id="7170" name="Picture 2" descr="Imagini pentru insula Groenl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143000"/>
            <a:ext cx="522514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1371" y="773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INSULA GROENLANDA</a:t>
            </a:r>
            <a:endParaRPr lang="en-US" dirty="0"/>
          </a:p>
        </p:txBody>
      </p:sp>
      <p:pic>
        <p:nvPicPr>
          <p:cNvPr id="7172" name="Picture 4" descr="Imagini pentru INSULA ISLA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733800"/>
            <a:ext cx="46863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7000" y="648866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</a:rPr>
              <a:t>INSULA ISLANDA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174" name="Picture 6" descr="Imagini pentru INSULA SARDI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75973"/>
            <a:ext cx="3491346" cy="251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34546" y="107597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INSULA SARDINIA</a:t>
            </a:r>
            <a:endParaRPr lang="en-US" dirty="0"/>
          </a:p>
        </p:txBody>
      </p:sp>
      <p:pic>
        <p:nvPicPr>
          <p:cNvPr id="7176" name="Picture 8" descr="Imagine similar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4198653"/>
            <a:ext cx="3851564" cy="258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43000" y="4198653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</a:rPr>
              <a:t>INSULA CORSICA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ini pentru PENINSULA ITA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38549"/>
            <a:ext cx="5029200" cy="323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685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Pen. ITALICĂ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Imagini pentru PENINSULA BALCANICA SATE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45" y="3332018"/>
            <a:ext cx="3048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6387811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Pen.    BALCANICĂ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6" descr="Imagini pentru PENINSULA SCANDINAVA SATEL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 descr="Imagini pentru PENINSULA SCANDINAVA SATEL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34944"/>
            <a:ext cx="3581400" cy="46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62600" y="1717396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Pen. SCANDINAVĂ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18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ini pentru golful biscay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2"/>
          <a:stretch/>
        </p:blipFill>
        <p:spPr bwMode="auto">
          <a:xfrm>
            <a:off x="0" y="6927"/>
            <a:ext cx="6096000" cy="29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609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/>
              <a:t>Golful Biscaya</a:t>
            </a:r>
            <a:endParaRPr lang="en-US" sz="2800" dirty="0"/>
          </a:p>
        </p:txBody>
      </p:sp>
      <p:pic>
        <p:nvPicPr>
          <p:cNvPr id="10244" name="Picture 4" descr="Imagini pentru stramtoarea gibralt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8168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345" y="5598968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/>
              <a:t>Strâmtoarea</a:t>
            </a:r>
          </a:p>
          <a:p>
            <a:r>
              <a:rPr lang="ro-RO" sz="2800" dirty="0"/>
              <a:t>Gibraltar</a:t>
            </a:r>
            <a:endParaRPr lang="en-US" sz="2800" dirty="0"/>
          </a:p>
        </p:txBody>
      </p:sp>
      <p:pic>
        <p:nvPicPr>
          <p:cNvPr id="10246" name="Picture 6" descr="Imagini pentru stramtoarea d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933" y="3008168"/>
            <a:ext cx="433606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8800" y="5751367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/>
              <a:t>Strâmtoarea</a:t>
            </a:r>
          </a:p>
          <a:p>
            <a:r>
              <a:rPr lang="ro-RO" sz="2800" dirty="0"/>
              <a:t>Dover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4566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731520"/>
            <a:ext cx="2895600" cy="639762"/>
          </a:xfrm>
        </p:spPr>
        <p:txBody>
          <a:bodyPr/>
          <a:lstStyle/>
          <a:p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Țărm cu fiorduri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1" y="1981199"/>
            <a:ext cx="3200400" cy="2162327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o-RO" dirty="0"/>
              <a:t>-</a:t>
            </a:r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țărm înalt</a:t>
            </a:r>
          </a:p>
          <a:p>
            <a:pPr marL="45720" indent="0">
              <a:buNone/>
            </a:pPr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-foste văi glaciare, inundate de apa Oc. Planetar, în urma topirii calotei glaciare</a:t>
            </a:r>
          </a:p>
          <a:p>
            <a:pPr marL="45720" indent="0">
              <a:buNone/>
            </a:pPr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-Norvegia, Islanda, N. Arh. Britanic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731520"/>
            <a:ext cx="3657600" cy="1021080"/>
          </a:xfrm>
        </p:spPr>
        <p:txBody>
          <a:bodyPr/>
          <a:lstStyle/>
          <a:p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ognefjord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00328"/>
            <a:ext cx="4952999" cy="5076672"/>
          </a:xfrm>
        </p:spPr>
      </p:pic>
    </p:spTree>
    <p:extLst>
      <p:ext uri="{BB962C8B-B14F-4D97-AF65-F5344CB8AC3E}">
        <p14:creationId xmlns:p14="http://schemas.microsoft.com/office/powerpoint/2010/main" val="122317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Țărm cu riass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56447" y="1981199"/>
            <a:ext cx="3346704" cy="2162327"/>
          </a:xfrm>
        </p:spPr>
        <p:txBody>
          <a:bodyPr/>
          <a:lstStyle/>
          <a:p>
            <a:pPr marL="45720" indent="0">
              <a:buNone/>
            </a:pPr>
            <a:r>
              <a:rPr lang="ro-RO" dirty="0"/>
              <a:t>-</a:t>
            </a:r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țărm înalt</a:t>
            </a:r>
          </a:p>
          <a:p>
            <a:pPr marL="45720" indent="0">
              <a:buNone/>
            </a:pPr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-Golfuri înguste, ramificate, în zone cu maree puternice</a:t>
            </a:r>
          </a:p>
          <a:p>
            <a:pPr marL="45720" indent="0">
              <a:buNone/>
            </a:pPr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-NV. Spaniei, al Franței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"/>
            <a:ext cx="3346704" cy="31242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81400"/>
            <a:ext cx="4667250" cy="312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45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731520"/>
            <a:ext cx="4032504" cy="639762"/>
          </a:xfrm>
        </p:spPr>
        <p:txBody>
          <a:bodyPr/>
          <a:lstStyle/>
          <a:p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Țărm dalmatic (cu canale)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Țărm înalt, format prin cutare</a:t>
            </a:r>
          </a:p>
          <a:p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Insule paralele cu țărmul</a:t>
            </a:r>
          </a:p>
          <a:p>
            <a:r>
              <a:rPr lang="ro-R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Litoralul Croației la Marea Adriatică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http://www.profudegeogra.eu/wp-content/uploads/2011/10/Tarmul-dalmatic-300x2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92" y="381000"/>
            <a:ext cx="3429000" cy="269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57" y="3575387"/>
            <a:ext cx="2815714" cy="2854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76600"/>
            <a:ext cx="5079492" cy="34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00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56447" y="198438"/>
            <a:ext cx="3346704" cy="411162"/>
          </a:xfrm>
        </p:spPr>
        <p:txBody>
          <a:bodyPr/>
          <a:lstStyle/>
          <a:p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Țărm cu deltă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685800"/>
            <a:ext cx="3346704" cy="2486311"/>
          </a:xfrm>
        </p:spPr>
        <p:txBody>
          <a:bodyPr>
            <a:noAutofit/>
          </a:bodyPr>
          <a:lstStyle/>
          <a:p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Țărm jos</a:t>
            </a:r>
          </a:p>
          <a:p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prin depuneri de sedimente la gura de vărsare a unor mari fluvii, în zone cu pantă și maree reduse</a:t>
            </a:r>
          </a:p>
          <a:p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delta Dunării, Volgăi, Rinului etc.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41" y="124110"/>
            <a:ext cx="3810000" cy="30480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172110"/>
            <a:ext cx="4800600" cy="360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3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6927"/>
            <a:ext cx="9144000" cy="1073727"/>
          </a:xfrm>
        </p:spPr>
        <p:txBody>
          <a:bodyPr/>
          <a:lstStyle/>
          <a:p>
            <a:pPr marL="0" indent="0">
              <a:buNone/>
            </a:pPr>
            <a:r>
              <a:rPr lang="vi-VN" sz="3200" dirty="0"/>
              <a:t>Europa – Poziția geografică. Țărmurile: </a:t>
            </a:r>
            <a:r>
              <a:rPr lang="ro-RO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mări</a:t>
            </a:r>
            <a:r>
              <a:rPr lang="ro-RO" sz="3200" dirty="0"/>
              <a:t>,</a:t>
            </a:r>
            <a:r>
              <a:rPr lang="vi-VN" sz="3200" dirty="0"/>
              <a:t>golfuri, insule, peninsule și strâmtori</a:t>
            </a:r>
            <a:br>
              <a:rPr lang="vi-VN" sz="3200" dirty="0"/>
            </a:br>
            <a:endParaRPr lang="en-US" sz="3200" dirty="0"/>
          </a:p>
        </p:txBody>
      </p:sp>
      <p:pic>
        <p:nvPicPr>
          <p:cNvPr id="4" name="Picture 2" descr="Imagini pentru europa pe gl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153025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485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56447" y="132806"/>
            <a:ext cx="3346704" cy="639762"/>
          </a:xfrm>
        </p:spPr>
        <p:txBody>
          <a:bodyPr/>
          <a:lstStyle/>
          <a:p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Țărm cu estuar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84439" y="772568"/>
            <a:ext cx="3346704" cy="2743200"/>
          </a:xfrm>
        </p:spPr>
        <p:txBody>
          <a:bodyPr/>
          <a:lstStyle/>
          <a:p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Țărm jos</a:t>
            </a:r>
          </a:p>
          <a:p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Golf cu aspect de pâlnie la gura de vărsare a unor fluvii în mări sau oceane cu maree puternice</a:t>
            </a:r>
          </a:p>
          <a:p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estuarul Tamisei, Senei etc.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132806"/>
            <a:ext cx="4004220" cy="263134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5" y="2971800"/>
            <a:ext cx="6803136" cy="38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69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3000" y="228600"/>
            <a:ext cx="3346704" cy="533400"/>
          </a:xfrm>
        </p:spPr>
        <p:txBody>
          <a:bodyPr/>
          <a:lstStyle/>
          <a:p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Țărm cu poldere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914401"/>
            <a:ext cx="4572000" cy="3124199"/>
          </a:xfrm>
        </p:spPr>
        <p:txBody>
          <a:bodyPr>
            <a:normAutofit fontScale="92500" lnSpcReduction="10000"/>
          </a:bodyPr>
          <a:lstStyle/>
          <a:p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Țărm antropic, format prin îndiguire și drenare a apei</a:t>
            </a:r>
          </a:p>
          <a:p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Fâșii de uscat intercate cu canale și apărate de diguri</a:t>
            </a:r>
          </a:p>
          <a:p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Litoralul Olandei</a:t>
            </a:r>
          </a:p>
          <a:p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https://4.bp.blogspot.com/-RQqWGv7eDQg/VhU5MWPbP9I/AAAAAAAAFV0/mFuKrjPLkSM/s1600/Poldere%2Bolandeze.gif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https://geografilia.blogspot.com/2015/11/polderele-terenurile-castigate-de.html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 descr="Imagini pentru țărmuri cu polder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552" y="80963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2590800"/>
            <a:ext cx="3962400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66592"/>
            <a:ext cx="3810000" cy="26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5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512" y="0"/>
            <a:ext cx="6512511" cy="1143000"/>
          </a:xfrm>
        </p:spPr>
        <p:txBody>
          <a:bodyPr/>
          <a:lstStyle/>
          <a:p>
            <a:r>
              <a:rPr lang="ro-RO" dirty="0"/>
              <a:t>1. Poziția geografică a Europei</a:t>
            </a:r>
            <a:endParaRPr lang="en-US" dirty="0"/>
          </a:p>
        </p:txBody>
      </p:sp>
      <p:grpSp>
        <p:nvGrpSpPr>
          <p:cNvPr id="31" name="Group 2"/>
          <p:cNvGrpSpPr>
            <a:grpSpLocks/>
          </p:cNvGrpSpPr>
          <p:nvPr/>
        </p:nvGrpSpPr>
        <p:grpSpPr bwMode="auto">
          <a:xfrm>
            <a:off x="403830" y="990600"/>
            <a:ext cx="6454169" cy="5791200"/>
            <a:chOff x="1152" y="8374"/>
            <a:chExt cx="8110" cy="7580"/>
          </a:xfrm>
        </p:grpSpPr>
        <p:pic>
          <p:nvPicPr>
            <p:cNvPr id="3075" name="Picture 2" descr="Description: Imagini pentru europa pe glo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23"/>
            <a:stretch>
              <a:fillRect/>
            </a:stretch>
          </p:blipFill>
          <p:spPr bwMode="auto">
            <a:xfrm>
              <a:off x="1152" y="8374"/>
              <a:ext cx="8110" cy="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2" name="Group 4"/>
            <p:cNvGrpSpPr>
              <a:grpSpLocks/>
            </p:cNvGrpSpPr>
            <p:nvPr/>
          </p:nvGrpSpPr>
          <p:grpSpPr bwMode="auto">
            <a:xfrm>
              <a:off x="1783" y="8586"/>
              <a:ext cx="7165" cy="7368"/>
              <a:chOff x="1770" y="1353"/>
              <a:chExt cx="7165" cy="7368"/>
            </a:xfrm>
          </p:grpSpPr>
          <p:sp>
            <p:nvSpPr>
              <p:cNvPr id="3073" name="Arc 5"/>
              <p:cNvSpPr>
                <a:spLocks/>
              </p:cNvSpPr>
              <p:nvPr/>
            </p:nvSpPr>
            <p:spPr bwMode="auto">
              <a:xfrm rot="-1465085" flipH="1" flipV="1">
                <a:off x="1770" y="3821"/>
                <a:ext cx="7165" cy="4761"/>
              </a:xfrm>
              <a:custGeom>
                <a:avLst/>
                <a:gdLst>
                  <a:gd name="G0" fmla="+- 14429 0 0"/>
                  <a:gd name="G1" fmla="+- 21600 0 0"/>
                  <a:gd name="G2" fmla="+- 21600 0 0"/>
                  <a:gd name="T0" fmla="*/ 0 w 36029"/>
                  <a:gd name="T1" fmla="*/ 5526 h 27494"/>
                  <a:gd name="T2" fmla="*/ 35209 w 36029"/>
                  <a:gd name="T3" fmla="*/ 27494 h 27494"/>
                  <a:gd name="T4" fmla="*/ 14429 w 36029"/>
                  <a:gd name="T5" fmla="*/ 21600 h 27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029" h="27494" fill="none" extrusionOk="0">
                    <a:moveTo>
                      <a:pt x="0" y="5526"/>
                    </a:moveTo>
                    <a:cubicBezTo>
                      <a:pt x="3963" y="1968"/>
                      <a:pt x="9102" y="-1"/>
                      <a:pt x="14429" y="0"/>
                    </a:cubicBezTo>
                    <a:cubicBezTo>
                      <a:pt x="26358" y="0"/>
                      <a:pt x="36029" y="9670"/>
                      <a:pt x="36029" y="21600"/>
                    </a:cubicBezTo>
                    <a:cubicBezTo>
                      <a:pt x="36029" y="23593"/>
                      <a:pt x="35753" y="25576"/>
                      <a:pt x="35209" y="27494"/>
                    </a:cubicBezTo>
                  </a:path>
                  <a:path w="36029" h="27494" stroke="0" extrusionOk="0">
                    <a:moveTo>
                      <a:pt x="0" y="5526"/>
                    </a:moveTo>
                    <a:cubicBezTo>
                      <a:pt x="3963" y="1968"/>
                      <a:pt x="9102" y="-1"/>
                      <a:pt x="14429" y="0"/>
                    </a:cubicBezTo>
                    <a:cubicBezTo>
                      <a:pt x="26358" y="0"/>
                      <a:pt x="36029" y="9670"/>
                      <a:pt x="36029" y="21600"/>
                    </a:cubicBezTo>
                    <a:cubicBezTo>
                      <a:pt x="36029" y="23593"/>
                      <a:pt x="35753" y="25576"/>
                      <a:pt x="35209" y="27494"/>
                    </a:cubicBezTo>
                    <a:lnTo>
                      <a:pt x="14429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4" name="Freeform 6"/>
              <p:cNvSpPr>
                <a:spLocks/>
              </p:cNvSpPr>
              <p:nvPr/>
            </p:nvSpPr>
            <p:spPr bwMode="auto">
              <a:xfrm>
                <a:off x="3766" y="2938"/>
                <a:ext cx="1430" cy="5783"/>
              </a:xfrm>
              <a:custGeom>
                <a:avLst/>
                <a:gdLst>
                  <a:gd name="T0" fmla="*/ 1430 w 1430"/>
                  <a:gd name="T1" fmla="*/ 0 h 5783"/>
                  <a:gd name="T2" fmla="*/ 842 w 1430"/>
                  <a:gd name="T3" fmla="*/ 1520 h 5783"/>
                  <a:gd name="T4" fmla="*/ 485 w 1430"/>
                  <a:gd name="T5" fmla="*/ 2569 h 5783"/>
                  <a:gd name="T6" fmla="*/ 59 w 1430"/>
                  <a:gd name="T7" fmla="*/ 5034 h 5783"/>
                  <a:gd name="T8" fmla="*/ 128 w 1430"/>
                  <a:gd name="T9" fmla="*/ 5783 h 5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0" h="5783">
                    <a:moveTo>
                      <a:pt x="1430" y="0"/>
                    </a:moveTo>
                    <a:cubicBezTo>
                      <a:pt x="1215" y="546"/>
                      <a:pt x="1000" y="1092"/>
                      <a:pt x="842" y="1520"/>
                    </a:cubicBezTo>
                    <a:cubicBezTo>
                      <a:pt x="684" y="1948"/>
                      <a:pt x="615" y="1983"/>
                      <a:pt x="485" y="2569"/>
                    </a:cubicBezTo>
                    <a:cubicBezTo>
                      <a:pt x="355" y="3155"/>
                      <a:pt x="118" y="4498"/>
                      <a:pt x="59" y="5034"/>
                    </a:cubicBezTo>
                    <a:cubicBezTo>
                      <a:pt x="0" y="5570"/>
                      <a:pt x="117" y="5658"/>
                      <a:pt x="128" y="5783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6" name="Freeform 7"/>
              <p:cNvSpPr>
                <a:spLocks/>
              </p:cNvSpPr>
              <p:nvPr/>
            </p:nvSpPr>
            <p:spPr bwMode="auto">
              <a:xfrm>
                <a:off x="5196" y="1353"/>
                <a:ext cx="1163" cy="1504"/>
              </a:xfrm>
              <a:custGeom>
                <a:avLst/>
                <a:gdLst>
                  <a:gd name="T0" fmla="*/ 0 w 1163"/>
                  <a:gd name="T1" fmla="*/ 1504 h 1504"/>
                  <a:gd name="T2" fmla="*/ 725 w 1163"/>
                  <a:gd name="T3" fmla="*/ 248 h 1504"/>
                  <a:gd name="T4" fmla="*/ 1163 w 1163"/>
                  <a:gd name="T5" fmla="*/ 18 h 1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3" h="1504">
                    <a:moveTo>
                      <a:pt x="0" y="1504"/>
                    </a:moveTo>
                    <a:cubicBezTo>
                      <a:pt x="265" y="1000"/>
                      <a:pt x="531" y="496"/>
                      <a:pt x="725" y="248"/>
                    </a:cubicBezTo>
                    <a:cubicBezTo>
                      <a:pt x="919" y="0"/>
                      <a:pt x="1090" y="56"/>
                      <a:pt x="1163" y="18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7" name="Oval 8"/>
              <p:cNvSpPr>
                <a:spLocks noChangeArrowheads="1"/>
              </p:cNvSpPr>
              <p:nvPr/>
            </p:nvSpPr>
            <p:spPr bwMode="auto">
              <a:xfrm>
                <a:off x="5010" y="2765"/>
                <a:ext cx="381" cy="322"/>
              </a:xfrm>
              <a:prstGeom prst="ellipse">
                <a:avLst/>
              </a:prstGeom>
              <a:solidFill>
                <a:srgbClr val="548DD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082" name="TextBox 3081"/>
          <p:cNvSpPr txBox="1"/>
          <p:nvPr/>
        </p:nvSpPr>
        <p:spPr>
          <a:xfrm rot="20860719">
            <a:off x="3504072" y="600395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ECUATOR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871854" y="3276600"/>
            <a:ext cx="253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MERIDIANUL 0°</a:t>
            </a:r>
          </a:p>
          <a:p>
            <a:r>
              <a:rPr lang="ro-RO" sz="2400" b="1" dirty="0"/>
              <a:t>(GREENWICH)</a:t>
            </a:r>
          </a:p>
        </p:txBody>
      </p:sp>
      <p:cxnSp>
        <p:nvCxnSpPr>
          <p:cNvPr id="3084" name="Straight Arrow Connector 3083"/>
          <p:cNvCxnSpPr/>
          <p:nvPr/>
        </p:nvCxnSpPr>
        <p:spPr>
          <a:xfrm>
            <a:off x="3475875" y="2971800"/>
            <a:ext cx="3382124" cy="5356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468938" y="2070809"/>
            <a:ext cx="272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MERIDIANUL 180°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995421" y="1680728"/>
            <a:ext cx="2633979" cy="5506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17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00200" y="1676400"/>
            <a:ext cx="5943600" cy="3657600"/>
          </a:xfrm>
        </p:spPr>
        <p:txBody>
          <a:bodyPr>
            <a:normAutofit fontScale="92500" lnSpcReduction="20000"/>
          </a:bodyPr>
          <a:lstStyle/>
          <a:p>
            <a:r>
              <a:rPr lang="ro-R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Suprafață:</a:t>
            </a:r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10.180.000 km</a:t>
            </a:r>
            <a:r>
              <a:rPr lang="ro-RO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ro-R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Populația:</a:t>
            </a:r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în 2015 – 743 milioane de locuitori; densitate medie aprox. 72 loc./km²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o-RO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Poziție geografică:</a:t>
            </a:r>
            <a:endParaRPr lang="en-US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latitudine</a:t>
            </a:r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în totalitate, în Emisfera Nordică→traversată de paralela de 45˚→predominant în zonă temperată, doar extremitatea Nordică, în zonă rece</a:t>
            </a:r>
          </a:p>
          <a:p>
            <a:r>
              <a:rPr lang="ro-R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longitudine</a:t>
            </a:r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→traversată de meridianul de 0˚Greenwich, înspre stânga→majoritatea teritoriului în Emisfera Estică, doar o mică parte în cea Vestică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2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03830" y="990600"/>
            <a:ext cx="6454169" cy="5791200"/>
            <a:chOff x="1152" y="8374"/>
            <a:chExt cx="8110" cy="7580"/>
          </a:xfrm>
        </p:grpSpPr>
        <p:pic>
          <p:nvPicPr>
            <p:cNvPr id="5" name="Picture 2" descr="Description: Imagini pentru europa pe glo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23"/>
            <a:stretch>
              <a:fillRect/>
            </a:stretch>
          </p:blipFill>
          <p:spPr bwMode="auto">
            <a:xfrm>
              <a:off x="1152" y="8374"/>
              <a:ext cx="8110" cy="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783" y="9998"/>
              <a:ext cx="7165" cy="5817"/>
              <a:chOff x="1770" y="2765"/>
              <a:chExt cx="7165" cy="5817"/>
            </a:xfrm>
          </p:grpSpPr>
          <p:sp>
            <p:nvSpPr>
              <p:cNvPr id="7" name="Arc 5"/>
              <p:cNvSpPr>
                <a:spLocks/>
              </p:cNvSpPr>
              <p:nvPr/>
            </p:nvSpPr>
            <p:spPr bwMode="auto">
              <a:xfrm rot="-1465085" flipH="1" flipV="1">
                <a:off x="1770" y="3821"/>
                <a:ext cx="7165" cy="4761"/>
              </a:xfrm>
              <a:custGeom>
                <a:avLst/>
                <a:gdLst>
                  <a:gd name="G0" fmla="+- 14429 0 0"/>
                  <a:gd name="G1" fmla="+- 21600 0 0"/>
                  <a:gd name="G2" fmla="+- 21600 0 0"/>
                  <a:gd name="T0" fmla="*/ 0 w 36029"/>
                  <a:gd name="T1" fmla="*/ 5526 h 27494"/>
                  <a:gd name="T2" fmla="*/ 35209 w 36029"/>
                  <a:gd name="T3" fmla="*/ 27494 h 27494"/>
                  <a:gd name="T4" fmla="*/ 14429 w 36029"/>
                  <a:gd name="T5" fmla="*/ 21600 h 27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029" h="27494" fill="none" extrusionOk="0">
                    <a:moveTo>
                      <a:pt x="0" y="5526"/>
                    </a:moveTo>
                    <a:cubicBezTo>
                      <a:pt x="3963" y="1968"/>
                      <a:pt x="9102" y="-1"/>
                      <a:pt x="14429" y="0"/>
                    </a:cubicBezTo>
                    <a:cubicBezTo>
                      <a:pt x="26358" y="0"/>
                      <a:pt x="36029" y="9670"/>
                      <a:pt x="36029" y="21600"/>
                    </a:cubicBezTo>
                    <a:cubicBezTo>
                      <a:pt x="36029" y="23593"/>
                      <a:pt x="35753" y="25576"/>
                      <a:pt x="35209" y="27494"/>
                    </a:cubicBezTo>
                  </a:path>
                  <a:path w="36029" h="27494" stroke="0" extrusionOk="0">
                    <a:moveTo>
                      <a:pt x="0" y="5526"/>
                    </a:moveTo>
                    <a:cubicBezTo>
                      <a:pt x="3963" y="1968"/>
                      <a:pt x="9102" y="-1"/>
                      <a:pt x="14429" y="0"/>
                    </a:cubicBezTo>
                    <a:cubicBezTo>
                      <a:pt x="26358" y="0"/>
                      <a:pt x="36029" y="9670"/>
                      <a:pt x="36029" y="21600"/>
                    </a:cubicBezTo>
                    <a:cubicBezTo>
                      <a:pt x="36029" y="23593"/>
                      <a:pt x="35753" y="25576"/>
                      <a:pt x="35209" y="27494"/>
                    </a:cubicBezTo>
                    <a:lnTo>
                      <a:pt x="14429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>
                <a:off x="5010" y="2765"/>
                <a:ext cx="381" cy="322"/>
              </a:xfrm>
              <a:prstGeom prst="ellipse">
                <a:avLst/>
              </a:prstGeom>
              <a:solidFill>
                <a:srgbClr val="548DD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 rot="20786061">
            <a:off x="2752285" y="2503538"/>
            <a:ext cx="177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O. ARCTIC</a:t>
            </a:r>
          </a:p>
        </p:txBody>
      </p:sp>
      <p:sp>
        <p:nvSpPr>
          <p:cNvPr id="12" name="TextBox 11"/>
          <p:cNvSpPr txBox="1"/>
          <p:nvPr/>
        </p:nvSpPr>
        <p:spPr>
          <a:xfrm rot="18958452">
            <a:off x="701355" y="3699229"/>
            <a:ext cx="218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O. ATLANTIC</a:t>
            </a:r>
          </a:p>
        </p:txBody>
      </p:sp>
      <p:sp>
        <p:nvSpPr>
          <p:cNvPr id="13" name="TextBox 12"/>
          <p:cNvSpPr txBox="1"/>
          <p:nvPr/>
        </p:nvSpPr>
        <p:spPr>
          <a:xfrm rot="463438">
            <a:off x="2700728" y="4852646"/>
            <a:ext cx="2173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M. MEDITERANĂ</a:t>
            </a:r>
          </a:p>
        </p:txBody>
      </p:sp>
      <p:sp>
        <p:nvSpPr>
          <p:cNvPr id="14" name="TextBox 13"/>
          <p:cNvSpPr txBox="1"/>
          <p:nvPr/>
        </p:nvSpPr>
        <p:spPr>
          <a:xfrm rot="19237042">
            <a:off x="4554025" y="3297949"/>
            <a:ext cx="272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A  S   I   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5403" y="5583309"/>
            <a:ext cx="272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A  F  R  I   C  A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76512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o-RO" sz="4800" dirty="0"/>
              <a:t>VECINII EUROPEI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9677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489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LIMITELE EUROPEI</a:t>
            </a:r>
            <a:endParaRPr lang="en-US" dirty="0"/>
          </a:p>
        </p:txBody>
      </p:sp>
      <p:pic>
        <p:nvPicPr>
          <p:cNvPr id="4098" name="Picture 2" descr="Imagini pentru harta limitele europ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7848600" cy="575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413607" y="1108342"/>
              <a:ext cx="1040400" cy="2383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7607" y="1072342"/>
                <a:ext cx="1112400" cy="24552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/>
          <p:cNvSpPr txBox="1"/>
          <p:nvPr/>
        </p:nvSpPr>
        <p:spPr>
          <a:xfrm>
            <a:off x="6705600" y="1371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A  S  I  A</a:t>
            </a:r>
            <a:endParaRPr lang="en-US" sz="20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096000" y="2182529"/>
            <a:ext cx="837807" cy="4082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26025" y="157858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chemeClr val="bg1"/>
                </a:solidFill>
              </a:rPr>
              <a:t>Munții 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-2660193" y="3214342"/>
              <a:ext cx="36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696193" y="3178342"/>
                <a:ext cx="723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/>
              <p14:cNvContentPartPr/>
              <p14:nvPr/>
            </p14:nvContentPartPr>
            <p14:xfrm>
              <a:off x="6220647" y="3532942"/>
              <a:ext cx="1261080" cy="18705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6767" y="3496942"/>
                <a:ext cx="1380960" cy="199044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/>
          <p:cNvSpPr txBox="1"/>
          <p:nvPr/>
        </p:nvSpPr>
        <p:spPr>
          <a:xfrm>
            <a:off x="5638800" y="3733800"/>
            <a:ext cx="1295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Fluviul Ural</a:t>
            </a:r>
            <a:endParaRPr lang="en-US" sz="2400" b="1" dirty="0"/>
          </a:p>
        </p:txBody>
      </p:sp>
      <p:cxnSp>
        <p:nvCxnSpPr>
          <p:cNvPr id="20" name="Straight Arrow Connector 19"/>
          <p:cNvCxnSpPr>
            <a:endCxn id="18" idx="3"/>
          </p:cNvCxnSpPr>
          <p:nvPr/>
        </p:nvCxnSpPr>
        <p:spPr>
          <a:xfrm flipV="1">
            <a:off x="6413607" y="4149299"/>
            <a:ext cx="520200" cy="388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2204713">
            <a:off x="6793625" y="4697078"/>
            <a:ext cx="1295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002060"/>
                </a:solidFill>
              </a:rPr>
              <a:t>Marea Caspică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65702" y="5832890"/>
            <a:ext cx="203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M-ții Caucaz</a:t>
            </a:r>
            <a:endParaRPr lang="en-US" sz="2400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538428" y="5403502"/>
            <a:ext cx="0" cy="4293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76202" y="5341234"/>
            <a:ext cx="1704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002060"/>
                </a:solidFill>
              </a:rPr>
              <a:t>M. Neagră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5000443" y="5992165"/>
            <a:ext cx="866957" cy="3526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67400" y="6186169"/>
            <a:ext cx="1704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FF0000"/>
                </a:solidFill>
              </a:rPr>
              <a:t>Str. Bosfor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07301" y="6344766"/>
            <a:ext cx="2337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FF0000"/>
                </a:solidFill>
              </a:rPr>
              <a:t>Str. Dardanele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648200" y="6063723"/>
            <a:ext cx="352243" cy="3532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114800" y="5832890"/>
            <a:ext cx="359459" cy="4071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158728" y="5415201"/>
            <a:ext cx="1704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002060"/>
                </a:solidFill>
              </a:rPr>
              <a:t>M. Egee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4000" y="599216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002060"/>
                </a:solidFill>
              </a:rPr>
              <a:t>M. Mediterană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816660" y="6278312"/>
            <a:ext cx="478740" cy="2972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246778" y="6379287"/>
            <a:ext cx="2337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FF0000"/>
                </a:solidFill>
              </a:rPr>
              <a:t>Str. Gibraltar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lvl="0" indent="0">
              <a:buNone/>
            </a:pPr>
            <a:r>
              <a:rPr lang="ro-RO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</a:t>
            </a:r>
            <a:r>
              <a:rPr lang="ro-R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o-R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Munții Ural; Fluviul Ural;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o-R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Sud-Est</a:t>
            </a:r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Munții Caucaz; Marea Neagră; Strâmtoarea Bosfor și Dardanele; Marea Marmara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o-R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Marea Mediterană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o-R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Oceanul Atlantic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o-R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Oceanul Arctic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8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752600" y="0"/>
            <a:ext cx="10896600" cy="1447800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Punctele extreme ale EUROPEI</a:t>
            </a:r>
            <a:endParaRPr lang="en-US" dirty="0"/>
          </a:p>
        </p:txBody>
      </p:sp>
      <p:pic>
        <p:nvPicPr>
          <p:cNvPr id="5" name="Picture 2" descr="Imagini pentru harta limitele europ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8" y="776594"/>
            <a:ext cx="7848600" cy="575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381499" y="1220006"/>
            <a:ext cx="0" cy="525780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81400" y="90510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Capul Nord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3201" y="6279452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Capul Tainaron (Matapan)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3607087" y="346975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/>
              <a:t>3900 km</a:t>
            </a:r>
            <a:endParaRPr lang="en-US" sz="32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33400" y="884321"/>
            <a:ext cx="5943600" cy="4906879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77000" y="88432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M-ții Ural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48" y="576549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C. Roca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9407098">
            <a:off x="1553975" y="346975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/>
              <a:t>5600 km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68399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lvl="0" indent="0">
              <a:buNone/>
            </a:pPr>
            <a:r>
              <a:rPr lang="ro-RO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Extremități</a:t>
            </a:r>
            <a:r>
              <a:rPr lang="ro-R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o-R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Capul Nord (Nordkin)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o-R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Capul Tainaron (Matapan)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o-R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extremitatea NE Munților Ural (Rusia)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o-R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Capul Roca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84340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447</TotalTime>
  <Words>677</Words>
  <Application>Microsoft Office PowerPoint</Application>
  <PresentationFormat>On-screen Show (4:3)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Georgia</vt:lpstr>
      <vt:lpstr>Tahoma</vt:lpstr>
      <vt:lpstr>Trebuchet MS</vt:lpstr>
      <vt:lpstr>Wingdings</vt:lpstr>
      <vt:lpstr>Slipstream</vt:lpstr>
      <vt:lpstr>EUROPA – IDENTITATE GEOGRAFICĂ clasa a VI-a prof. Iștoc Ramona</vt:lpstr>
      <vt:lpstr>Europa – Poziția geografică. Țărmurile: mări,golfuri, insule, peninsule și strâmtori </vt:lpstr>
      <vt:lpstr>1. Poziția geografică a Europei</vt:lpstr>
      <vt:lpstr>PowerPoint Presentation</vt:lpstr>
      <vt:lpstr>VECINII EUROPEI</vt:lpstr>
      <vt:lpstr>LIMITELE EUROPEI</vt:lpstr>
      <vt:lpstr>PowerPoint Presentation</vt:lpstr>
      <vt:lpstr>Punctele extreme ale EUROPEI</vt:lpstr>
      <vt:lpstr>PowerPoint Presentation</vt:lpstr>
      <vt:lpstr>Articulațiile țărmurilor Europei</vt:lpstr>
      <vt:lpstr>PowerPoint Presentation</vt:lpstr>
      <vt:lpstr>PowerPoint Presentation</vt:lpstr>
      <vt:lpstr>ȚĂRMURILE EUROPEI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EUROPA</dc:title>
  <dc:creator>Ioana Ratiu</dc:creator>
  <cp:lastModifiedBy>Ramona Iștoc</cp:lastModifiedBy>
  <cp:revision>35</cp:revision>
  <dcterms:created xsi:type="dcterms:W3CDTF">2019-02-11T15:55:41Z</dcterms:created>
  <dcterms:modified xsi:type="dcterms:W3CDTF">2021-05-21T11:21:06Z</dcterms:modified>
</cp:coreProperties>
</file>